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8" r:id="rId1"/>
  </p:sldMasterIdLst>
  <p:notesMasterIdLst>
    <p:notesMasterId r:id="rId18"/>
  </p:notesMasterIdLst>
  <p:sldIdLst>
    <p:sldId id="280" r:id="rId2"/>
    <p:sldId id="294" r:id="rId3"/>
    <p:sldId id="301" r:id="rId4"/>
    <p:sldId id="292" r:id="rId5"/>
    <p:sldId id="297" r:id="rId6"/>
    <p:sldId id="287" r:id="rId7"/>
    <p:sldId id="276" r:id="rId8"/>
    <p:sldId id="269" r:id="rId9"/>
    <p:sldId id="300" r:id="rId10"/>
    <p:sldId id="262" r:id="rId11"/>
    <p:sldId id="286" r:id="rId12"/>
    <p:sldId id="256" r:id="rId13"/>
    <p:sldId id="272" r:id="rId14"/>
    <p:sldId id="302" r:id="rId15"/>
    <p:sldId id="299" r:id="rId16"/>
    <p:sldId id="30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/>
    <p:restoredTop sz="94830"/>
  </p:normalViewPr>
  <p:slideViewPr>
    <p:cSldViewPr>
      <p:cViewPr varScale="1">
        <p:scale>
          <a:sx n="105" d="100"/>
          <a:sy n="10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DC431-3840-44E4-B0CC-8817423586FF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690CC-6064-4849-8CD6-3219B791E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690CC-6064-4849-8CD6-3219B791E1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1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690CC-6064-4849-8CD6-3219B791E1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6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90CC-6064-4849-8CD6-3219B791E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7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690CC-6064-4849-8CD6-3219B791E1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1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058A-C593-8B4D-9DD8-2D65CE5DD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46A-AF0E-4162-AB65-01743C57A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46A-AF0E-4162-AB65-01743C57A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46A-AF0E-4162-AB65-01743C57A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46A-AF0E-4162-AB65-01743C57A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46A-AF0E-4162-AB65-01743C57A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46A-AF0E-4162-AB65-01743C57A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46A-AF0E-4162-AB65-01743C57A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146A-AF0E-4162-AB65-01743C57A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F146A-AF0E-4162-AB65-01743C57A4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FF146A-AF0E-4162-AB65-01743C57A4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3E58F5A-5699-47D0-A469-2A85AB09CBEE}" type="datetimeFigureOut">
              <a:rPr lang="en-US" smtClean="0"/>
              <a:pPr/>
              <a:t>8/14/2023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73" y="0"/>
            <a:ext cx="3657600" cy="5984358"/>
          </a:xfrm>
        </p:spPr>
        <p:txBody>
          <a:bodyPr/>
          <a:lstStyle/>
          <a:p>
            <a:pPr algn="ctr"/>
            <a:r>
              <a:rPr lang="en-US" sz="3600" b="1" dirty="0">
                <a:latin typeface="Oswald" pitchFamily="2" charset="77"/>
                <a:cs typeface="Arial" panose="020B0604020202020204" pitchFamily="34" charset="0"/>
              </a:rPr>
              <a:t>Getting Started:</a:t>
            </a:r>
            <a:br>
              <a:rPr lang="en-US" sz="3600" b="1" dirty="0">
                <a:latin typeface="Oswald" pitchFamily="2" charset="77"/>
                <a:cs typeface="Arial" panose="020B0604020202020204" pitchFamily="34" charset="0"/>
              </a:rPr>
            </a:br>
            <a:r>
              <a:rPr lang="en-US" sz="3600" b="1" dirty="0">
                <a:latin typeface="Oswald" pitchFamily="2" charset="77"/>
                <a:cs typeface="Arial" panose="020B0604020202020204" pitchFamily="34" charset="0"/>
              </a:rPr>
              <a:t>Classroom Policies and Resources </a:t>
            </a:r>
            <a:br>
              <a:rPr lang="en-US" sz="3600" b="1" dirty="0">
                <a:latin typeface="Oswald" pitchFamily="2" charset="77"/>
                <a:cs typeface="Arial" panose="020B0604020202020204" pitchFamily="34" charset="0"/>
              </a:rPr>
            </a:br>
            <a:r>
              <a:rPr lang="en-US" sz="3600" b="1" dirty="0">
                <a:latin typeface="Oswald" pitchFamily="2" charset="77"/>
                <a:cs typeface="Arial" panose="020B0604020202020204" pitchFamily="34" charset="0"/>
              </a:rPr>
              <a:t>for Student Success</a:t>
            </a:r>
            <a:br>
              <a:rPr lang="en-US" sz="3600" b="1" dirty="0">
                <a:latin typeface="Oswald" pitchFamily="2" charset="77"/>
                <a:cs typeface="Arial" panose="020B0604020202020204" pitchFamily="34" charset="0"/>
              </a:rPr>
            </a:br>
            <a:r>
              <a:rPr lang="en-US" sz="1400" b="1" dirty="0">
                <a:latin typeface="Oswald" pitchFamily="2" charset="77"/>
                <a:cs typeface="Arial" panose="020B0604020202020204" pitchFamily="34" charset="0"/>
              </a:rPr>
              <a:t> </a:t>
            </a:r>
            <a:br>
              <a:rPr lang="en-US" sz="3600" b="1" dirty="0">
                <a:latin typeface="Oswald" pitchFamily="2" charset="77"/>
                <a:cs typeface="Arial" panose="020B0604020202020204" pitchFamily="34" charset="0"/>
              </a:rPr>
            </a:br>
            <a:r>
              <a:rPr lang="en-US" sz="2000" dirty="0">
                <a:latin typeface="Oswald" pitchFamily="2" charset="77"/>
                <a:cs typeface="Arial" panose="020B0604020202020204" pitchFamily="34" charset="0"/>
              </a:rPr>
              <a:t>Dr. Nikesha Nesbitt</a:t>
            </a:r>
            <a:br>
              <a:rPr lang="en-US" sz="2000" dirty="0">
                <a:latin typeface="Oswald" pitchFamily="2" charset="77"/>
                <a:cs typeface="Arial" panose="020B0604020202020204" pitchFamily="34" charset="0"/>
              </a:rPr>
            </a:br>
            <a:r>
              <a:rPr lang="en-US" sz="2000" dirty="0">
                <a:latin typeface="Oswald" pitchFamily="2" charset="77"/>
                <a:cs typeface="Arial" panose="020B0604020202020204" pitchFamily="34" charset="0"/>
              </a:rPr>
              <a:t>Dean, University College</a:t>
            </a:r>
            <a:br>
              <a:rPr lang="en-US" sz="2000" dirty="0">
                <a:latin typeface="Oswald" pitchFamily="2" charset="77"/>
                <a:cs typeface="Arial" panose="020B0604020202020204" pitchFamily="34" charset="0"/>
              </a:rPr>
            </a:br>
            <a:r>
              <a:rPr lang="en-US" sz="2000" i="1" dirty="0">
                <a:latin typeface="Oswald" pitchFamily="2" charset="77"/>
                <a:cs typeface="Arial" panose="020B0604020202020204" pitchFamily="34" charset="0"/>
              </a:rPr>
              <a:t>nnesbitt@astate.edu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F69EC3-1073-BD4F-B47B-864736E9FB26}"/>
              </a:ext>
            </a:extLst>
          </p:cNvPr>
          <p:cNvSpPr/>
          <p:nvPr/>
        </p:nvSpPr>
        <p:spPr>
          <a:xfrm>
            <a:off x="0" y="5486400"/>
            <a:ext cx="3996144" cy="685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B8F864-0163-5ACD-515F-D1CAD234EA3E}"/>
              </a:ext>
            </a:extLst>
          </p:cNvPr>
          <p:cNvSpPr/>
          <p:nvPr/>
        </p:nvSpPr>
        <p:spPr>
          <a:xfrm>
            <a:off x="8458200" y="5478166"/>
            <a:ext cx="685800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CD70D-7B0E-72E2-5DFF-3727A5289507}"/>
              </a:ext>
            </a:extLst>
          </p:cNvPr>
          <p:cNvSpPr txBox="1"/>
          <p:nvPr/>
        </p:nvSpPr>
        <p:spPr>
          <a:xfrm>
            <a:off x="4360380" y="5486400"/>
            <a:ext cx="4462056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astanty Cortez" panose="02000506000000020003" pitchFamily="2" charset="77"/>
              </a:rPr>
              <a:t>Educate Enrich Enhance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DA86D5A-69CA-436A-8EAF-6EF8367CE0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926" y="0"/>
            <a:ext cx="4435082" cy="678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03B0AD-9458-49DB-BE82-540AE1E73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58" y="5464082"/>
            <a:ext cx="1381642" cy="7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03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456" y="3048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Oswald" pitchFamily="2" charset="77"/>
                <a:cs typeface="Arial Black"/>
              </a:rPr>
              <a:t>GRADE OF INCOMPLETE - “I”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001000" cy="5791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/>
              <a:buChar char="•"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A grade of </a:t>
            </a:r>
            <a:r>
              <a:rPr lang="en-US" sz="2800" dirty="0">
                <a:highlight>
                  <a:srgbClr val="C0C0C0"/>
                </a:highlight>
                <a:latin typeface="Oswald" pitchFamily="2" charset="77"/>
                <a:cs typeface="Arial" panose="020B0604020202020204" pitchFamily="34" charset="0"/>
              </a:rPr>
              <a:t>"</a:t>
            </a:r>
            <a:r>
              <a:rPr lang="en-US" sz="2800" b="1" dirty="0">
                <a:highlight>
                  <a:srgbClr val="C0C0C0"/>
                </a:highlight>
                <a:latin typeface="Oswald" pitchFamily="2" charset="77"/>
                <a:cs typeface="Arial" panose="020B0604020202020204" pitchFamily="34" charset="0"/>
              </a:rPr>
              <a:t>I" is appropriate when a student is unable to meet all course requirements for reasons beyond his/her control</a:t>
            </a: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, i.e., illness of the student, or serious illness or death in the family, or extended research projects at the graduate level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Faculty member and student must sign the </a:t>
            </a:r>
            <a:r>
              <a:rPr lang="en-US" sz="2800" u="sng" dirty="0">
                <a:latin typeface="Oswald" pitchFamily="2" charset="77"/>
                <a:cs typeface="Arial" panose="020B0604020202020204" pitchFamily="34" charset="0"/>
              </a:rPr>
              <a:t>Request for Incomplete Grade Form</a:t>
            </a: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 that specifies the timeline for completion, work to be completed, etc.  The form is available on the Registrar’s website.  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2400" dirty="0">
              <a:latin typeface="Rockwell" panose="02060603020205020403" pitchFamily="18" charset="77"/>
              <a:cs typeface="Arial" panose="020B060402020202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n-US" sz="2400" dirty="0">
              <a:latin typeface="Rockwell" panose="02060603020205020403" pitchFamily="18" charset="77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US" sz="2400" dirty="0">
              <a:latin typeface="Rockwell" panose="02060603020205020403" pitchFamily="18" charset="77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228461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81000"/>
            <a:ext cx="7924800" cy="715962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Oswald" pitchFamily="2" charset="77"/>
                <a:cs typeface="Arial Black"/>
              </a:rPr>
              <a:t>FINAL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104879"/>
            <a:ext cx="8458200" cy="5638800"/>
          </a:xfrm>
        </p:spPr>
        <p:txBody>
          <a:bodyPr>
            <a:normAutofit/>
          </a:bodyPr>
          <a:lstStyle/>
          <a:p>
            <a:pPr marL="411480" lvl="1" indent="0">
              <a:buClr>
                <a:srgbClr val="FF0000"/>
              </a:buClr>
              <a:buNone/>
            </a:pPr>
            <a:r>
              <a:rPr lang="en-US" sz="2800" b="1" dirty="0">
                <a:latin typeface="Oswald" pitchFamily="2" charset="77"/>
                <a:cs typeface="Arial"/>
              </a:rPr>
              <a:t>Final exams are to be given on the date and time indicated on the </a:t>
            </a:r>
            <a:r>
              <a:rPr lang="en-US" sz="2800" b="1" dirty="0">
                <a:highlight>
                  <a:srgbClr val="C0C0C0"/>
                </a:highlight>
                <a:latin typeface="Oswald" pitchFamily="2" charset="77"/>
                <a:cs typeface="Arial"/>
              </a:rPr>
              <a:t>final exam schedule posted on the Registrar’s website </a:t>
            </a:r>
          </a:p>
          <a:p>
            <a:pPr marL="411480" lvl="1" indent="0">
              <a:buClr>
                <a:srgbClr val="FF0000"/>
              </a:buClr>
              <a:buNone/>
            </a:pPr>
            <a:endParaRPr lang="en-US" sz="2800" b="1" dirty="0">
              <a:highlight>
                <a:srgbClr val="C0C0C0"/>
              </a:highlight>
              <a:latin typeface="Oswald" pitchFamily="2" charset="77"/>
              <a:cs typeface="Arial"/>
            </a:endParaRP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Late submission of grades impacts student scholarships and financial aid; ability to compete in sporting events such as bowl games; academic standing; etc.</a:t>
            </a:r>
          </a:p>
          <a:p>
            <a:pPr marL="411480" lvl="1" indent="0">
              <a:buClr>
                <a:srgbClr val="FF0000"/>
              </a:buClr>
              <a:buNone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Graduating senior grades must be provided by the date/time specified before other grades are due (graduating seniors will be identified on your rosters at the end of the term)</a:t>
            </a:r>
          </a:p>
          <a:p>
            <a:pPr marL="411480" lvl="1" indent="0">
              <a:buClr>
                <a:srgbClr val="FF0000"/>
              </a:buClr>
              <a:buNone/>
            </a:pPr>
            <a:endParaRPr lang="en-US" sz="2600" dirty="0">
              <a:latin typeface="Rockwell" panose="02060603020205020403" pitchFamily="18" charset="77"/>
              <a:cs typeface="Arial"/>
            </a:endParaRPr>
          </a:p>
          <a:p>
            <a:pPr marL="411480" lvl="1" indent="0">
              <a:buClr>
                <a:srgbClr val="FF0000"/>
              </a:buClr>
              <a:buNone/>
            </a:pPr>
            <a:endParaRPr lang="en-US" sz="2600" b="1" dirty="0">
              <a:cs typeface="Arial"/>
            </a:endParaRPr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57281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820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Oswald" pitchFamily="2" charset="77"/>
                <a:cs typeface="Arial Black"/>
              </a:rPr>
              <a:t>INCLEMENT WEATHER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001000" cy="5562600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0"/>
              </a:spcBef>
              <a:buFont typeface="Arial"/>
              <a:buChar char="•"/>
            </a:pPr>
            <a:endParaRPr lang="en-US" sz="2400" dirty="0">
              <a:solidFill>
                <a:schemeClr val="tx1"/>
              </a:solidFill>
              <a:latin typeface="Oswald" pitchFamily="2" charset="77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Oswald" pitchFamily="2" charset="77"/>
                <a:cs typeface="Arial" panose="020B0604020202020204" pitchFamily="34" charset="0"/>
              </a:rPr>
              <a:t>In extreme circumstances determined by the Chancellor, the University may close due to inclement weather situations.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Oswald" pitchFamily="2" charset="77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Oswald" pitchFamily="2" charset="77"/>
                <a:cs typeface="Arial" panose="020B0604020202020204" pitchFamily="34" charset="0"/>
              </a:rPr>
              <a:t>Regional and local news media will publicize the closing: </a:t>
            </a:r>
            <a:r>
              <a:rPr lang="en-US" sz="2400" dirty="0">
                <a:solidFill>
                  <a:srgbClr val="000000"/>
                </a:solidFill>
                <a:latin typeface="Oswald" pitchFamily="2" charset="77"/>
                <a:cs typeface="Arial" panose="020B0604020202020204" pitchFamily="34" charset="0"/>
              </a:rPr>
              <a:t>KAIT-TV 8, A-State Web Page; Local Radio Stations; A-State Emergency Alerts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  <a:latin typeface="Oswald" pitchFamily="2" charset="77"/>
              <a:cs typeface="Arial" panose="020B060402020202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swald" pitchFamily="2" charset="77"/>
                <a:cs typeface="Arial" panose="020B0604020202020204" pitchFamily="34" charset="0"/>
              </a:rPr>
              <a:t> Sign up for A-State Emergency Alerts in “</a:t>
            </a:r>
            <a:r>
              <a:rPr lang="en-US" sz="2400" dirty="0" err="1">
                <a:solidFill>
                  <a:schemeClr val="tx1"/>
                </a:solidFill>
                <a:latin typeface="Oswald" pitchFamily="2" charset="77"/>
                <a:cs typeface="Arial" panose="020B0604020202020204" pitchFamily="34" charset="0"/>
              </a:rPr>
              <a:t>MyAState</a:t>
            </a:r>
            <a:r>
              <a:rPr lang="en-US" sz="2400" dirty="0">
                <a:solidFill>
                  <a:schemeClr val="tx1"/>
                </a:solidFill>
                <a:latin typeface="Oswald" pitchFamily="2" charset="77"/>
                <a:cs typeface="Arial" panose="020B0604020202020204" pitchFamily="34" charset="0"/>
              </a:rPr>
              <a:t>”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Oswald" pitchFamily="2" charset="77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400" u="sng" dirty="0">
                <a:solidFill>
                  <a:schemeClr val="tx1"/>
                </a:solidFill>
                <a:highlight>
                  <a:srgbClr val="C0C0C0"/>
                </a:highlight>
                <a:latin typeface="Oswald" pitchFamily="2" charset="77"/>
                <a:cs typeface="Arial" panose="020B0604020202020204" pitchFamily="34" charset="0"/>
              </a:rPr>
              <a:t>Commuter students </a:t>
            </a:r>
            <a:r>
              <a:rPr lang="en-US" sz="2400" dirty="0">
                <a:solidFill>
                  <a:schemeClr val="tx1"/>
                </a:solidFill>
                <a:highlight>
                  <a:srgbClr val="C0C0C0"/>
                </a:highlight>
                <a:latin typeface="Oswald" pitchFamily="2" charset="77"/>
                <a:cs typeface="Arial" panose="020B0604020202020204" pitchFamily="34" charset="0"/>
              </a:rPr>
              <a:t>are encouraged to use good judgment. </a:t>
            </a:r>
            <a:r>
              <a:rPr lang="en-US" sz="2400" dirty="0">
                <a:solidFill>
                  <a:schemeClr val="tx1"/>
                </a:solidFill>
                <a:latin typeface="Oswald" pitchFamily="2" charset="77"/>
                <a:cs typeface="Arial" panose="020B0604020202020204" pitchFamily="34" charset="0"/>
              </a:rPr>
              <a:t>Please note weather conditions varies considerable. Students are responsible for </a:t>
            </a:r>
            <a:r>
              <a:rPr lang="en-US" sz="2400" u="sng" dirty="0">
                <a:solidFill>
                  <a:schemeClr val="tx1"/>
                </a:solidFill>
                <a:latin typeface="Oswald" pitchFamily="2" charset="77"/>
                <a:cs typeface="Arial" panose="020B0604020202020204" pitchFamily="34" charset="0"/>
              </a:rPr>
              <a:t>missed assignments during inclement weather within a time frame </a:t>
            </a:r>
            <a:r>
              <a:rPr lang="en-US" sz="2400" dirty="0">
                <a:solidFill>
                  <a:schemeClr val="tx1"/>
                </a:solidFill>
                <a:latin typeface="Oswald" pitchFamily="2" charset="77"/>
                <a:cs typeface="Arial" panose="020B0604020202020204" pitchFamily="34" charset="0"/>
              </a:rPr>
              <a:t>to be determined by the professor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Rockwell" panose="02060603020205020403" pitchFamily="18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7074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Oswald" pitchFamily="2" charset="77"/>
                <a:cs typeface="Arial Black"/>
              </a:rPr>
              <a:t>TEXTBOOKS &amp; COURSE MATERIAL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Federal and state law govern specific dates for textbook orders for the fall, spring, and summer terms:</a:t>
            </a:r>
          </a:p>
          <a:p>
            <a:pPr marL="114300" indent="0">
              <a:buNone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Spring semester textbooks are due </a:t>
            </a:r>
            <a:r>
              <a:rPr lang="en-US" sz="2800" b="1" dirty="0">
                <a:highlight>
                  <a:srgbClr val="C0C0C0"/>
                </a:highlight>
                <a:latin typeface="Oswald" pitchFamily="2" charset="77"/>
                <a:cs typeface="Arial" panose="020B0604020202020204" pitchFamily="34" charset="0"/>
              </a:rPr>
              <a:t>October 15 </a:t>
            </a: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&amp; Summer and Fall semester textbooks are due </a:t>
            </a:r>
            <a:r>
              <a:rPr lang="en-US" sz="2800" b="1" dirty="0">
                <a:highlight>
                  <a:srgbClr val="C0C0C0"/>
                </a:highlight>
                <a:latin typeface="Oswald" pitchFamily="2" charset="77"/>
                <a:cs typeface="Arial" panose="020B0604020202020204" pitchFamily="34" charset="0"/>
              </a:rPr>
              <a:t>March 15 </a:t>
            </a: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to the official A-State bookstore: Textbook Brokers</a:t>
            </a:r>
            <a:r>
              <a:rPr lang="en-US" sz="2800" dirty="0">
                <a:solidFill>
                  <a:srgbClr val="3D3A48"/>
                </a:solidFill>
                <a:latin typeface="Oswald" pitchFamily="2" charset="77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Specific instructions are provided to faculty in advance of these dates</a:t>
            </a:r>
          </a:p>
          <a:p>
            <a:pPr marL="114300" indent="0">
              <a:buNone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Faculty are encouraged to utilize low-to-no cost course materials. Open source, electronic and other formats are the least costly for the student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1AA7-5EF8-4CA3-A8E6-41A2DE83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Oswald"/>
              </a:rPr>
              <a:t>Set the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3BF0-95E3-434D-9F93-D109FF914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158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6000" dirty="0">
                <a:latin typeface="Oswald"/>
              </a:rPr>
              <a:t>“</a:t>
            </a:r>
            <a:r>
              <a:rPr lang="en-US" sz="6000" b="1" dirty="0">
                <a:latin typeface="Oswald"/>
              </a:rPr>
              <a:t>Culture</a:t>
            </a:r>
            <a:r>
              <a:rPr lang="en-US" sz="6000" dirty="0">
                <a:latin typeface="Oswald"/>
              </a:rPr>
              <a:t> eats strategy, if not for breakfast then at least by the time of the mid-morning coffee break”-</a:t>
            </a:r>
            <a:r>
              <a:rPr lang="en-US" sz="1800" i="1" dirty="0">
                <a:latin typeface="Oswald"/>
              </a:rPr>
              <a:t>Peter Drucker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0831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153400" cy="4343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Oswald" pitchFamily="2" charset="77"/>
                <a:cs typeface="Century Gothic"/>
              </a:rPr>
              <a:t>FACULTY ROLE IN STUDENT SUCCESS</a:t>
            </a:r>
          </a:p>
          <a:p>
            <a:r>
              <a:rPr lang="en-US" sz="2400" b="1" dirty="0">
                <a:solidFill>
                  <a:schemeClr val="tx1"/>
                </a:solidFill>
                <a:highlight>
                  <a:srgbClr val="C0C0C0"/>
                </a:highlight>
                <a:latin typeface="Oswald" pitchFamily="2" charset="77"/>
                <a:cs typeface="Century Gothic"/>
              </a:rPr>
              <a:t>YOU ARE NOW THE CAMPUS EXPERT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Understand the culture within your major/college</a:t>
            </a:r>
          </a:p>
          <a:p>
            <a:endParaRPr lang="en-US" dirty="0">
              <a:solidFill>
                <a:schemeClr val="tx1"/>
              </a:solidFill>
              <a:latin typeface="Oswald" pitchFamily="2" charset="77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Be observant in the classroom. Get to know names and additional information</a:t>
            </a:r>
          </a:p>
          <a:p>
            <a:endParaRPr lang="en-US" dirty="0">
              <a:solidFill>
                <a:schemeClr val="tx1"/>
              </a:solidFill>
              <a:latin typeface="Oswald" pitchFamily="2" charset="77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Be transparent about protocol, performance expectations, your preferred learning behaviors, and interactions</a:t>
            </a:r>
          </a:p>
          <a:p>
            <a:endParaRPr lang="en-US" dirty="0">
              <a:solidFill>
                <a:schemeClr val="tx1"/>
              </a:solidFill>
              <a:latin typeface="Oswald" pitchFamily="2" charset="77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Be familiar with A-State support structures &amp; frontload student support avenues in class material</a:t>
            </a:r>
          </a:p>
          <a:p>
            <a:endParaRPr lang="en-US" dirty="0">
              <a:solidFill>
                <a:schemeClr val="tx1"/>
              </a:solidFill>
              <a:latin typeface="Oswald" pitchFamily="2" charset="77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Provide feedback. Utilize Starfish early feedback system</a:t>
            </a:r>
          </a:p>
          <a:p>
            <a:endParaRPr lang="en-US" dirty="0">
              <a:solidFill>
                <a:schemeClr val="tx1"/>
              </a:solidFill>
              <a:latin typeface="Oswald" pitchFamily="2" charset="77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Help students make connections between coursework and life goals</a:t>
            </a:r>
          </a:p>
          <a:p>
            <a:endParaRPr lang="en-US" dirty="0">
              <a:solidFill>
                <a:schemeClr val="tx1"/>
              </a:solidFill>
              <a:latin typeface="Oswald" pitchFamily="2" charset="77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Take “5” at beginning or end to check-in with students</a:t>
            </a:r>
          </a:p>
          <a:p>
            <a:pPr algn="l"/>
            <a:endParaRPr lang="en-US" sz="2400" b="1" dirty="0">
              <a:solidFill>
                <a:srgbClr val="000000"/>
              </a:solidFill>
              <a:latin typeface="Rockwell" panose="02060603020205020403" pitchFamily="18" charset="77"/>
              <a:cs typeface="Arial"/>
            </a:endParaRPr>
          </a:p>
          <a:p>
            <a:pPr algn="l"/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4858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C71BCF-7C53-4941-ACB5-926AE225FABA}"/>
              </a:ext>
            </a:extLst>
          </p:cNvPr>
          <p:cNvSpPr/>
          <p:nvPr/>
        </p:nvSpPr>
        <p:spPr>
          <a:xfrm>
            <a:off x="1143000" y="1289952"/>
            <a:ext cx="4343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atin typeface="Oswald"/>
              </a:rPr>
              <a:t>Questions</a:t>
            </a:r>
            <a:endParaRPr lang="en-US" sz="1100" dirty="0">
              <a:latin typeface="Oswald"/>
            </a:endParaRPr>
          </a:p>
          <a:p>
            <a:pPr algn="ctr"/>
            <a:endParaRPr lang="en-US" sz="3200" dirty="0">
              <a:latin typeface="Oswald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Bodoni MT Black" panose="02070A03080606020203" pitchFamily="18" charset="0"/>
              </a:rPr>
              <a:t>Have A Great Fall 23 Semester!!!!</a:t>
            </a:r>
          </a:p>
          <a:p>
            <a:endParaRPr lang="en-US" sz="8800" dirty="0">
              <a:latin typeface="Oswa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5F8E3-6274-41A3-BF17-58724DEEBB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87162"/>
            <a:ext cx="2473039" cy="605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527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51AD6E-7761-43FA-99F9-9E12FB40FC47}"/>
              </a:ext>
            </a:extLst>
          </p:cNvPr>
          <p:cNvSpPr/>
          <p:nvPr/>
        </p:nvSpPr>
        <p:spPr>
          <a:xfrm>
            <a:off x="1143000" y="990600"/>
            <a:ext cx="6096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Imprint MT Shadow" panose="04020605060303030202" pitchFamily="82" charset="0"/>
              </a:rPr>
              <a:t>“</a:t>
            </a:r>
            <a:r>
              <a:rPr lang="en-US" sz="4800" b="1" dirty="0">
                <a:latin typeface="Imprint MT Shadow" panose="04020605060303030202" pitchFamily="82" charset="0"/>
              </a:rPr>
              <a:t>Faculty</a:t>
            </a:r>
            <a:r>
              <a:rPr lang="en-US" sz="4800" dirty="0">
                <a:latin typeface="Imprint MT Shadow" panose="04020605060303030202" pitchFamily="82" charset="0"/>
              </a:rPr>
              <a:t>, Program Directors, Department Chairs, and Deans shape departmental culture and </a:t>
            </a:r>
            <a:r>
              <a:rPr lang="en-US" sz="4800" b="1" dirty="0">
                <a:latin typeface="Imprint MT Shadow" panose="04020605060303030202" pitchFamily="82" charset="0"/>
              </a:rPr>
              <a:t>are critical to </a:t>
            </a:r>
            <a:r>
              <a:rPr lang="en-US" sz="4800" b="1" dirty="0">
                <a:solidFill>
                  <a:srgbClr val="C00000"/>
                </a:solidFill>
                <a:latin typeface="Imprint MT Shadow" panose="04020605060303030202" pitchFamily="82" charset="0"/>
              </a:rPr>
              <a:t>student success</a:t>
            </a:r>
            <a:r>
              <a:rPr lang="en-US" sz="4800" b="1" dirty="0">
                <a:latin typeface="Imprint MT Shadow" panose="04020605060303030202" pitchFamily="82" charset="0"/>
              </a:rPr>
              <a:t>.</a:t>
            </a:r>
            <a:r>
              <a:rPr lang="en-US" sz="4800" dirty="0">
                <a:latin typeface="Imprint MT Shadow" panose="04020605060303030202" pitchFamily="82" charset="0"/>
              </a:rPr>
              <a:t>”</a:t>
            </a:r>
            <a:r>
              <a:rPr lang="en-US" sz="4800" b="1" dirty="0">
                <a:latin typeface="Imprint MT Shadow" panose="04020605060303030202" pitchFamily="82" charset="0"/>
              </a:rPr>
              <a:t> </a:t>
            </a:r>
            <a:r>
              <a:rPr lang="en-US" sz="1200" b="1" dirty="0">
                <a:latin typeface="Imprint MT Shadow" panose="04020605060303030202" pitchFamily="82" charset="0"/>
              </a:rPr>
              <a:t>(Strikwerda, 2019)</a:t>
            </a:r>
          </a:p>
        </p:txBody>
      </p:sp>
    </p:spTree>
    <p:extLst>
      <p:ext uri="{BB962C8B-B14F-4D97-AF65-F5344CB8AC3E}">
        <p14:creationId xmlns:p14="http://schemas.microsoft.com/office/powerpoint/2010/main" val="36909794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DCE9-E2DE-4247-B1E7-6040BEC8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Oswald" pitchFamily="2" charset="77"/>
              </a:rPr>
              <a:t>Student Success Services</a:t>
            </a:r>
            <a:endParaRPr lang="en-US" sz="3200" dirty="0">
              <a:solidFill>
                <a:srgbClr val="C00000"/>
              </a:solidFill>
              <a:latin typeface="Oswal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EC7AA-D144-D443-85D8-C72C19455429}"/>
              </a:ext>
            </a:extLst>
          </p:cNvPr>
          <p:cNvSpPr txBox="1"/>
          <p:nvPr/>
        </p:nvSpPr>
        <p:spPr>
          <a:xfrm>
            <a:off x="524786" y="1219200"/>
            <a:ext cx="7552414" cy="5170646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highlight>
                  <a:srgbClr val="C0C0C0"/>
                </a:highlight>
                <a:latin typeface="Oswald" pitchFamily="2" charset="77"/>
                <a:cs typeface="Century Gothic"/>
              </a:rPr>
              <a:t>Access &amp; Accommodations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Career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highlight>
                  <a:srgbClr val="C0C0C0"/>
                </a:highlight>
                <a:latin typeface="Oswald" pitchFamily="2" charset="77"/>
                <a:cs typeface="Century Gothic"/>
              </a:rPr>
              <a:t>Counseling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highlight>
                  <a:srgbClr val="C0C0C0"/>
                </a:highlight>
                <a:latin typeface="Oswald" pitchFamily="2" charset="77"/>
                <a:cs typeface="Century Gothic"/>
              </a:rPr>
              <a:t>Learning Support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Health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Honors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highlight>
                  <a:srgbClr val="C0C0C0"/>
                </a:highlight>
                <a:latin typeface="Oswald" pitchFamily="2" charset="77"/>
                <a:cs typeface="Century Gothic"/>
              </a:rPr>
              <a:t>Pack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Student Support Services (</a:t>
            </a:r>
            <a:r>
              <a:rPr lang="en-US" sz="3000" dirty="0" err="1">
                <a:solidFill>
                  <a:schemeClr val="tx1"/>
                </a:solidFill>
                <a:latin typeface="Oswald" pitchFamily="2" charset="77"/>
                <a:cs typeface="Century Gothic"/>
              </a:rPr>
              <a:t>TRiO</a:t>
            </a:r>
            <a:r>
              <a:rPr lang="en-US" sz="30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Student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Transition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University Advising Center</a:t>
            </a:r>
          </a:p>
        </p:txBody>
      </p:sp>
    </p:spTree>
    <p:extLst>
      <p:ext uri="{BB962C8B-B14F-4D97-AF65-F5344CB8AC3E}">
        <p14:creationId xmlns:p14="http://schemas.microsoft.com/office/powerpoint/2010/main" val="1240293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DCE9-E2DE-4247-B1E7-6040BEC8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Oswald" pitchFamily="2" charset="77"/>
              </a:rPr>
              <a:t>STUDENT SUPPORT STRUCTURES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ED626-D325-4045-9F28-38A9D1F491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92734"/>
            <a:ext cx="7620000" cy="5176802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PRIMARY ADVISORS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swald" pitchFamily="2" charset="77"/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Transition Studies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University Advising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Department/College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Faculty Advisors (Undergraduate &amp; Graduate level)</a:t>
            </a:r>
          </a:p>
          <a:p>
            <a:pPr marL="11430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SUPPLEMENTAL ADVISORS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Athletics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Student Support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Honors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Oswald" pitchFamily="2" charset="77"/>
                <a:cs typeface="Century Gothic"/>
              </a:rPr>
              <a:t>FIRST YEAR EXPERIENCE</a:t>
            </a:r>
          </a:p>
        </p:txBody>
      </p:sp>
    </p:spTree>
    <p:extLst>
      <p:ext uri="{BB962C8B-B14F-4D97-AF65-F5344CB8AC3E}">
        <p14:creationId xmlns:p14="http://schemas.microsoft.com/office/powerpoint/2010/main" val="59411085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DCE9-E2DE-4247-B1E7-6040BEC8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Oswald" pitchFamily="2" charset="77"/>
              </a:rPr>
              <a:t>PACK SUPPORT REFERRAL SYSTEMS</a:t>
            </a:r>
            <a:br>
              <a:rPr lang="en-US" sz="3200" b="1" dirty="0">
                <a:solidFill>
                  <a:srgbClr val="C00000"/>
                </a:solidFill>
                <a:latin typeface="Oswald" pitchFamily="2" charset="77"/>
              </a:rPr>
            </a:br>
            <a:r>
              <a:rPr lang="en-US" sz="3200" b="1" i="1" dirty="0" err="1">
                <a:solidFill>
                  <a:srgbClr val="0099CC"/>
                </a:solidFill>
                <a:latin typeface="Oswald" pitchFamily="2" charset="77"/>
              </a:rPr>
              <a:t>packsupport@astate.edu</a:t>
            </a:r>
            <a:endParaRPr lang="en-US" sz="3200" i="1" dirty="0">
              <a:solidFill>
                <a:srgbClr val="0099CC"/>
              </a:solidFill>
              <a:latin typeface="Oswald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0223B-1C2E-CE48-A21A-B3445E567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748838"/>
            <a:ext cx="3718193" cy="1905000"/>
          </a:xfrm>
          <a:prstGeom prst="rect">
            <a:avLst/>
          </a:prstGeom>
          <a:noFill/>
          <a:ln w="82550">
            <a:solidFill>
              <a:schemeClr val="tx1"/>
            </a:solidFill>
          </a:ln>
        </p:spPr>
      </p:pic>
      <p:pic>
        <p:nvPicPr>
          <p:cNvPr id="6" name="Picture 2" descr="Pack Support">
            <a:extLst>
              <a:ext uri="{FF2B5EF4-FFF2-40B4-BE49-F238E27FC236}">
                <a16:creationId xmlns:a16="http://schemas.microsoft.com/office/drawing/2014/main" id="{F64A5EE2-ED1E-41C5-9886-DD960337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2175"/>
            <a:ext cx="7467600" cy="31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663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81000"/>
            <a:ext cx="8153400" cy="533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Oswald" pitchFamily="2" charset="77"/>
                <a:cs typeface="Arial Black"/>
              </a:rPr>
              <a:t>ATTENDANCE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867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u="sng" dirty="0">
                <a:latin typeface="Oswald" pitchFamily="2" charset="77"/>
                <a:cs typeface="Arial Black"/>
              </a:rPr>
              <a:t>Lower Level Courses (1000 and 2000)</a:t>
            </a:r>
          </a:p>
          <a:p>
            <a:pPr marL="114300" indent="0">
              <a:buNone/>
            </a:pPr>
            <a:r>
              <a:rPr lang="en-US" sz="2800" b="1" dirty="0">
                <a:latin typeface="Oswald" pitchFamily="2" charset="77"/>
                <a:cs typeface="Arial"/>
              </a:rPr>
              <a:t>Students enrolled in freshman or sophomore level courses may miss </a:t>
            </a:r>
            <a:r>
              <a:rPr lang="en-US" sz="2800" b="1" dirty="0">
                <a:highlight>
                  <a:srgbClr val="C0C0C0"/>
                </a:highlight>
                <a:latin typeface="Oswald" pitchFamily="2" charset="77"/>
                <a:cs typeface="Arial"/>
              </a:rPr>
              <a:t>no more than </a:t>
            </a:r>
            <a:r>
              <a:rPr lang="en-US" sz="2800" b="1" dirty="0">
                <a:highlight>
                  <a:srgbClr val="C0C0C0"/>
                </a:highlight>
                <a:latin typeface="Oswald" pitchFamily="2" charset="77"/>
                <a:cs typeface="Arial Black"/>
              </a:rPr>
              <a:t>twice</a:t>
            </a:r>
            <a:r>
              <a:rPr lang="en-US" sz="2800" b="1" dirty="0">
                <a:highlight>
                  <a:srgbClr val="C0C0C0"/>
                </a:highlight>
                <a:latin typeface="Oswald" pitchFamily="2" charset="77"/>
                <a:cs typeface="Arial"/>
              </a:rPr>
              <a:t> the number of sessions </a:t>
            </a:r>
            <a:r>
              <a:rPr lang="en-US" sz="2800" b="1" dirty="0">
                <a:latin typeface="Oswald" pitchFamily="2" charset="77"/>
                <a:cs typeface="Arial"/>
              </a:rPr>
              <a:t>that would normally be scheduled during a week (MWF = 6; MW or TR = 4; once per week = 2)</a:t>
            </a:r>
          </a:p>
          <a:p>
            <a:pPr marL="114300" indent="0">
              <a:buNone/>
            </a:pPr>
            <a:endParaRPr lang="en-US" sz="2800" b="1" dirty="0">
              <a:latin typeface="Oswald" pitchFamily="2" charset="77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Students enrolled in 3000 and 4000 level courses will not be assigned a grade of F solely for excessive absences unless </a:t>
            </a:r>
            <a:r>
              <a:rPr lang="en-US" sz="2800" u="sng" dirty="0">
                <a:latin typeface="Oswald" pitchFamily="2" charset="77"/>
                <a:cs typeface="Arial" panose="020B0604020202020204" pitchFamily="34" charset="0"/>
              </a:rPr>
              <a:t>FN</a:t>
            </a: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 grading applies</a:t>
            </a:r>
          </a:p>
          <a:p>
            <a:pPr marL="114300" indent="0">
              <a:buNone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Graduate Level - </a:t>
            </a:r>
            <a:r>
              <a:rPr lang="en-US" sz="2800" dirty="0">
                <a:latin typeface="Oswald" pitchFamily="2" charset="77"/>
                <a:cs typeface="Arial Black"/>
              </a:rPr>
              <a:t>Attendance policy is established by the faculty of record. However, WN grade does apply to all graduate and undergraduate courses</a:t>
            </a: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b="1" dirty="0">
              <a:cs typeface="Arial"/>
            </a:endParaRPr>
          </a:p>
          <a:p>
            <a:pPr>
              <a:buFont typeface="Arial"/>
              <a:buChar char="•"/>
            </a:pPr>
            <a:endParaRPr lang="en-US" b="1" dirty="0">
              <a:cs typeface="Arial"/>
            </a:endParaRPr>
          </a:p>
          <a:p>
            <a:pPr marL="114300" indent="0">
              <a:buNone/>
            </a:pP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12553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113" y="914400"/>
            <a:ext cx="7848600" cy="6400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>
                <a:latin typeface="Oswald" pitchFamily="2" charset="77"/>
                <a:cs typeface="Arial"/>
              </a:rPr>
              <a:t>Students participating in these events </a:t>
            </a:r>
            <a:r>
              <a:rPr lang="en-US" sz="2800" b="1" dirty="0">
                <a:highlight>
                  <a:srgbClr val="C0C0C0"/>
                </a:highlight>
                <a:latin typeface="Oswald" pitchFamily="2" charset="77"/>
                <a:cs typeface="Arial"/>
              </a:rPr>
              <a:t>will not have those days counted against their available absences </a:t>
            </a:r>
            <a:r>
              <a:rPr lang="en-US" sz="2800" b="1" dirty="0">
                <a:latin typeface="Oswald" pitchFamily="2" charset="77"/>
                <a:cs typeface="Arial"/>
              </a:rPr>
              <a:t>and will be given reasonable opportunities to make up missed assignments and exams. </a:t>
            </a:r>
            <a:endParaRPr lang="en-US" sz="2800" b="1" dirty="0">
              <a:latin typeface="Oswald" pitchFamily="2" charset="77"/>
              <a:cs typeface="Arial Black"/>
            </a:endParaRPr>
          </a:p>
          <a:p>
            <a:r>
              <a:rPr lang="en-US" sz="2400" dirty="0">
                <a:latin typeface="Oswald" pitchFamily="2" charset="77"/>
                <a:cs typeface="Arial"/>
              </a:rPr>
              <a:t>Athletic, Band, Debate events, etc.,</a:t>
            </a:r>
          </a:p>
          <a:p>
            <a:pPr marL="114300" indent="0">
              <a:buNone/>
            </a:pPr>
            <a:endParaRPr lang="en-US" sz="2400" dirty="0">
              <a:latin typeface="Oswald" pitchFamily="2" charset="77"/>
              <a:cs typeface="Arial"/>
            </a:endParaRPr>
          </a:p>
          <a:p>
            <a:r>
              <a:rPr lang="en-US" sz="2400" dirty="0">
                <a:latin typeface="Oswald" pitchFamily="2" charset="77"/>
                <a:cs typeface="Arial"/>
              </a:rPr>
              <a:t>Allow students to complete assignments early, or upon return with a reasonable date for completion</a:t>
            </a:r>
          </a:p>
          <a:p>
            <a:pPr lvl="1"/>
            <a:r>
              <a:rPr lang="en-US" sz="2400" dirty="0">
                <a:latin typeface="Oswald" pitchFamily="2" charset="77"/>
              </a:rPr>
              <a:t>Do not “</a:t>
            </a:r>
            <a:r>
              <a:rPr lang="en-US" sz="2400" dirty="0">
                <a:latin typeface="Oswald" pitchFamily="2" charset="77"/>
                <a:cs typeface="Arial"/>
              </a:rPr>
              <a:t>drop lowest exam grade” for students on sponsored events when other students get to take the exam and drop their lowest exam grade</a:t>
            </a:r>
          </a:p>
          <a:p>
            <a:pPr lvl="1"/>
            <a:r>
              <a:rPr lang="en-US" sz="2400" dirty="0">
                <a:latin typeface="Oswald" pitchFamily="2" charset="77"/>
                <a:cs typeface="Arial"/>
              </a:rPr>
              <a:t>Do not count missed class time due to a sponsored event against a student’s attendance and/or participation grade</a:t>
            </a:r>
          </a:p>
          <a:p>
            <a:endParaRPr lang="en-US" sz="2400" dirty="0">
              <a:latin typeface="Rockwell" panose="02060603020205020403" pitchFamily="18" charset="77"/>
              <a:cs typeface="Arial"/>
            </a:endParaRPr>
          </a:p>
          <a:p>
            <a:endParaRPr lang="en-US" sz="2400" dirty="0">
              <a:latin typeface="Rockwell" panose="02060603020205020403" pitchFamily="18" charset="77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B73E34-F150-B24C-9EE8-C80D584C81F5}"/>
              </a:ext>
            </a:extLst>
          </p:cNvPr>
          <p:cNvSpPr txBox="1">
            <a:spLocks/>
          </p:cNvSpPr>
          <p:nvPr/>
        </p:nvSpPr>
        <p:spPr>
          <a:xfrm>
            <a:off x="266700" y="3810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Oswald" pitchFamily="2" charset="77"/>
                <a:cs typeface="Arial Black"/>
              </a:rPr>
              <a:t>UNIVERSITY</a:t>
            </a:r>
            <a:r>
              <a:rPr lang="en-US" sz="3100" b="1" dirty="0">
                <a:solidFill>
                  <a:srgbClr val="C00000"/>
                </a:solidFill>
                <a:latin typeface="Oswald" pitchFamily="2" charset="77"/>
                <a:cs typeface="Arial Black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Oswald" pitchFamily="2" charset="77"/>
                <a:cs typeface="Arial Black"/>
              </a:rPr>
              <a:t>SPONSORED EVENTS</a:t>
            </a:r>
          </a:p>
        </p:txBody>
      </p:sp>
    </p:spTree>
    <p:extLst>
      <p:ext uri="{BB962C8B-B14F-4D97-AF65-F5344CB8AC3E}">
        <p14:creationId xmlns:p14="http://schemas.microsoft.com/office/powerpoint/2010/main" val="28307879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23335"/>
            <a:ext cx="7620000" cy="5334000"/>
          </a:xfrm>
        </p:spPr>
        <p:txBody>
          <a:bodyPr>
            <a:normAutofit fontScale="92500" lnSpcReduction="10000"/>
          </a:bodyPr>
          <a:lstStyle/>
          <a:p>
            <a:pPr>
              <a:buSzPct val="70000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Required for </a:t>
            </a:r>
            <a:r>
              <a:rPr lang="en-US" sz="2800" b="1" dirty="0">
                <a:highlight>
                  <a:srgbClr val="C0C0C0"/>
                </a:highlight>
                <a:latin typeface="Oswald" pitchFamily="2" charset="77"/>
                <a:cs typeface="Arial" panose="020B0604020202020204" pitchFamily="34" charset="0"/>
              </a:rPr>
              <a:t>all freshman and sophomore level students </a:t>
            </a: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(NOTE: 3000/4000 courses may have underclassman students which will be noted on the roster)</a:t>
            </a:r>
          </a:p>
          <a:p>
            <a:pPr marL="114300" indent="0">
              <a:buSzPct val="70000"/>
              <a:buNone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buSzPct val="70000"/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Optional for junior, senior and graduate-level students (encouraged)</a:t>
            </a:r>
          </a:p>
          <a:p>
            <a:pPr marL="114300" indent="0">
              <a:buSzPct val="70000"/>
              <a:buNone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buSzPct val="70000"/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Mid-term grades serve as critical feedback</a:t>
            </a:r>
          </a:p>
          <a:p>
            <a:pPr lvl="1">
              <a:buSzPct val="70000"/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Assign the grade that has been earned, not a “feel good” grade so that students understand where they actually stand in terms of their grade</a:t>
            </a:r>
          </a:p>
          <a:p>
            <a:pPr lvl="1">
              <a:buSzPct val="70000"/>
              <a:buFont typeface="Arial"/>
              <a:buChar char="•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Give more than one graded assignment before mid-term so students can gauge their progress</a:t>
            </a:r>
          </a:p>
          <a:p>
            <a:pPr lvl="1">
              <a:buSzPct val="70000"/>
              <a:buFont typeface="Arial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>
              <a:buSzPct val="70000"/>
              <a:buNone/>
            </a:pPr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9B6CC3-9BB9-CE42-A7AA-BF36B38E268E}"/>
              </a:ext>
            </a:extLst>
          </p:cNvPr>
          <p:cNvSpPr txBox="1">
            <a:spLocks/>
          </p:cNvSpPr>
          <p:nvPr/>
        </p:nvSpPr>
        <p:spPr>
          <a:xfrm>
            <a:off x="266700" y="3810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Oswald" pitchFamily="2" charset="77"/>
                <a:cs typeface="Arial Black"/>
              </a:rPr>
              <a:t>MID-TERM GRADES</a:t>
            </a:r>
          </a:p>
        </p:txBody>
      </p:sp>
    </p:spTree>
    <p:extLst>
      <p:ext uri="{BB962C8B-B14F-4D97-AF65-F5344CB8AC3E}">
        <p14:creationId xmlns:p14="http://schemas.microsoft.com/office/powerpoint/2010/main" val="15843882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911942"/>
            <a:ext cx="7620000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70000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Faculty report incident via online portal in </a:t>
            </a:r>
            <a:r>
              <a:rPr lang="en-US" sz="2800" dirty="0" err="1">
                <a:latin typeface="Oswald" pitchFamily="2" charset="77"/>
                <a:cs typeface="Arial" panose="020B0604020202020204" pitchFamily="34" charset="0"/>
              </a:rPr>
              <a:t>MyAState</a:t>
            </a: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 marL="114300" indent="0">
              <a:spcBef>
                <a:spcPts val="0"/>
              </a:spcBef>
              <a:buSzPct val="70000"/>
              <a:buNone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buSzPct val="70000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Student meets with AAR representative to discuss their action and sanction</a:t>
            </a:r>
          </a:p>
          <a:p>
            <a:pPr marL="114300" indent="0">
              <a:buSzPct val="70000"/>
              <a:buNone/>
            </a:pPr>
            <a:endParaRPr lang="en-US" sz="28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buSzPct val="70000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Student can deny responsibility and request university hearing</a:t>
            </a:r>
            <a:endParaRPr lang="en-US" sz="1100" dirty="0">
              <a:latin typeface="Oswald" pitchFamily="2" charset="77"/>
              <a:cs typeface="Arial" panose="020B0604020202020204" pitchFamily="34" charset="0"/>
            </a:endParaRPr>
          </a:p>
          <a:p>
            <a:pPr marL="114300" indent="0">
              <a:buSzPct val="70000"/>
              <a:buNone/>
            </a:pPr>
            <a:endParaRPr lang="en-US" sz="1000" dirty="0">
              <a:latin typeface="Oswald" pitchFamily="2" charset="77"/>
              <a:cs typeface="Arial" panose="020B0604020202020204" pitchFamily="34" charset="0"/>
            </a:endParaRPr>
          </a:p>
          <a:p>
            <a:pPr>
              <a:buSzPct val="70000"/>
            </a:pPr>
            <a:r>
              <a:rPr lang="en-US" sz="2800" dirty="0">
                <a:latin typeface="Oswald" pitchFamily="2" charset="77"/>
                <a:cs typeface="Arial" panose="020B0604020202020204" pitchFamily="34" charset="0"/>
              </a:rPr>
              <a:t>Faculty are informed of all actions.</a:t>
            </a:r>
          </a:p>
          <a:p>
            <a:pPr marL="411480" lvl="1" indent="0">
              <a:buSzPct val="70000"/>
              <a:buNone/>
            </a:pPr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9B6CC3-9BB9-CE42-A7AA-BF36B38E268E}"/>
              </a:ext>
            </a:extLst>
          </p:cNvPr>
          <p:cNvSpPr txBox="1">
            <a:spLocks/>
          </p:cNvSpPr>
          <p:nvPr/>
        </p:nvSpPr>
        <p:spPr>
          <a:xfrm>
            <a:off x="266700" y="3810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Oswald" pitchFamily="2" charset="77"/>
                <a:cs typeface="Arial Black"/>
              </a:rPr>
              <a:t>ACADEMIC MISCONDUCT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988A7-E0E1-2448-8982-C96AAE3EB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29200"/>
            <a:ext cx="5448300" cy="1629235"/>
          </a:xfrm>
          <a:prstGeom prst="rect">
            <a:avLst/>
          </a:prstGeom>
          <a:ln w="603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437403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5C56DEEFAE24C825606D9E694B183" ma:contentTypeVersion="14" ma:contentTypeDescription="Create a new document." ma:contentTypeScope="" ma:versionID="01cba1e365f4dc188e3bc9bc6b8c8aec">
  <xsd:schema xmlns:xsd="http://www.w3.org/2001/XMLSchema" xmlns:xs="http://www.w3.org/2001/XMLSchema" xmlns:p="http://schemas.microsoft.com/office/2006/metadata/properties" xmlns:ns2="ddbcaeb8-a875-4ba5-84d7-b228aa7b38da" xmlns:ns3="0b744598-b840-4b18-84c0-37b4fc0b4b20" targetNamespace="http://schemas.microsoft.com/office/2006/metadata/properties" ma:root="true" ma:fieldsID="db2984dadd12cc83197b88fe1e10617f" ns2:_="" ns3:_="">
    <xsd:import namespace="ddbcaeb8-a875-4ba5-84d7-b228aa7b38da"/>
    <xsd:import namespace="0b744598-b840-4b18-84c0-37b4fc0b4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caeb8-a875-4ba5-84d7-b228aa7b38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72b6a5b-3128-433d-b933-fedcf56c28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44598-b840-4b18-84c0-37b4fc0b4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0dd92bb-0a5e-4e8e-8b93-5f3d7db2addd}" ma:internalName="TaxCatchAll" ma:showField="CatchAllData" ma:web="0b744598-b840-4b18-84c0-37b4fc0b4b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C2F211-C7C0-448E-8E4E-50ACC3D4C53A}"/>
</file>

<file path=customXml/itemProps2.xml><?xml version="1.0" encoding="utf-8"?>
<ds:datastoreItem xmlns:ds="http://schemas.openxmlformats.org/officeDocument/2006/customXml" ds:itemID="{C6FC2F4D-A28C-48F8-BF8D-7A8A28E8EE5C}"/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16723</TotalTime>
  <Words>943</Words>
  <Application>Microsoft Office PowerPoint</Application>
  <PresentationFormat>On-screen Show (4:3)</PresentationFormat>
  <Paragraphs>117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Bodoni MT Black</vt:lpstr>
      <vt:lpstr>Calibri</vt:lpstr>
      <vt:lpstr>Cambria</vt:lpstr>
      <vt:lpstr>Century Gothic</vt:lpstr>
      <vt:lpstr>Imprint MT Shadow</vt:lpstr>
      <vt:lpstr>Oswald</vt:lpstr>
      <vt:lpstr>Rastanty Cortez</vt:lpstr>
      <vt:lpstr>Rockwell</vt:lpstr>
      <vt:lpstr>Adjacency</vt:lpstr>
      <vt:lpstr>Getting Started: Classroom Policies and Resources  for Student Success   Dr. Nikesha Nesbitt Dean, University College nnesbitt@astate.edu</vt:lpstr>
      <vt:lpstr>PowerPoint Presentation</vt:lpstr>
      <vt:lpstr>Student Success Services</vt:lpstr>
      <vt:lpstr>STUDENT SUPPORT STRUCTURES</vt:lpstr>
      <vt:lpstr>PACK SUPPORT REFERRAL SYSTEMS packsupport@astate.edu</vt:lpstr>
      <vt:lpstr>ATTENDANCE POLICY</vt:lpstr>
      <vt:lpstr>PowerPoint Presentation</vt:lpstr>
      <vt:lpstr>PowerPoint Presentation</vt:lpstr>
      <vt:lpstr>PowerPoint Presentation</vt:lpstr>
      <vt:lpstr>GRADE OF INCOMPLETE - “I”</vt:lpstr>
      <vt:lpstr>FINAL EXAMS</vt:lpstr>
      <vt:lpstr>INCLEMENT WEATHER POLICY</vt:lpstr>
      <vt:lpstr>TEXTBOOKS &amp; COURSE MATERIAL</vt:lpstr>
      <vt:lpstr>Set the tone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Inclement Weather Policy</dc:title>
  <dc:creator>Lynita</dc:creator>
  <cp:lastModifiedBy>Nikesha Nesbitt</cp:lastModifiedBy>
  <cp:revision>127</cp:revision>
  <dcterms:created xsi:type="dcterms:W3CDTF">2011-08-13T20:04:07Z</dcterms:created>
  <dcterms:modified xsi:type="dcterms:W3CDTF">2023-08-14T15:21:27Z</dcterms:modified>
</cp:coreProperties>
</file>